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y="5143500" cx="9144000"/>
  <p:notesSz cx="6858000" cy="9144000"/>
  <p:embeddedFontLst>
    <p:embeddedFont>
      <p:font typeface="Nunito"/>
      <p:regular r:id="rId40"/>
      <p:bold r:id="rId41"/>
      <p:italic r:id="rId42"/>
      <p:boldItalic r:id="rId43"/>
    </p:embeddedFont>
    <p:embeddedFont>
      <p:font typeface="Maven Pro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9EF0A26-6B53-4D5B-AFB7-6BCC05DEA370}">
  <a:tblStyle styleId="{49EF0A26-6B53-4D5B-AFB7-6BCC05DEA3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regular.fntdata"/><Relationship Id="rId20" Type="http://schemas.openxmlformats.org/officeDocument/2006/relationships/slide" Target="slides/slide13.xml"/><Relationship Id="rId42" Type="http://schemas.openxmlformats.org/officeDocument/2006/relationships/font" Target="fonts/Nunito-italic.fntdata"/><Relationship Id="rId41" Type="http://schemas.openxmlformats.org/officeDocument/2006/relationships/font" Target="fonts/Nunito-bold.fntdata"/><Relationship Id="rId22" Type="http://schemas.openxmlformats.org/officeDocument/2006/relationships/slide" Target="slides/slide15.xml"/><Relationship Id="rId44" Type="http://schemas.openxmlformats.org/officeDocument/2006/relationships/font" Target="fonts/MavenPro-regular.fntdata"/><Relationship Id="rId21" Type="http://schemas.openxmlformats.org/officeDocument/2006/relationships/slide" Target="slides/slide14.xml"/><Relationship Id="rId43" Type="http://schemas.openxmlformats.org/officeDocument/2006/relationships/font" Target="fonts/Nunito-bold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45" Type="http://schemas.openxmlformats.org/officeDocument/2006/relationships/font" Target="fonts/MavenPr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ef87a160f2_2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1ef87a160f2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b622b7f4c3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b622b7f4c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ef86cf390e_0_2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ef86cf390e_0_2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b66298dc9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b66298dc9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b66298dc95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b66298dc95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ef86cf390e_0_2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ef86cf390e_0_2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ef86cf390e_0_2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ef86cf390e_0_2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ef87a160f2_2_2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ef87a160f2_2_2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ef86cf390e_0_2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ef86cf390e_0_2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ef86cf390e_0_2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ef86cf390e_0_2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b2af4db0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b2af4db0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f86cf390e_0_2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ef86cf390e_0_2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ef87a160f2_2_19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ef87a160f2_2_19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ef87a160f2_2_20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1ef87a160f2_2_2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ef87a160f2_2_2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1ef87a160f2_2_2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b66298dc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2b66298dc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ef87a160f2_2_2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1ef87a160f2_2_2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ef87a160f2_2_2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1ef87a160f2_2_2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b65e9707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g2b65e9707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b65e9707c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2b65e9707c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ef87a160f2_2_1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1ef87a160f2_2_1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ef87a160f2_2_1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1ef87a160f2_2_1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ef86cf390e_0_2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ef86cf390e_0_2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ef87a160f2_2_1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1ef87a160f2_2_1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ef86cf390e_0_2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ef86cf390e_0_2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ef87a160f2_2_1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ef87a160f2_2_1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ef87a160f2_2_3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1ef87a160f2_2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ef87a160f2_2_3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1ef87a160f2_2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FIX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ef86cf390e_0_2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ef86cf390e_0_2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ef86cf390e_0_2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ef86cf390e_0_2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ef86cf390e_0_2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ef86cf390e_0_2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b622b7f4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b622b7f4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56" name="Google Shape;56;p14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" name="Google Shape;59;p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60" name="Google Shape;60;p14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" name="Google Shape;63;p14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64" name="Google Shape;64;p14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" name="Google Shape;68;p14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69" name="Google Shape;69;p1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14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75" name="Google Shape;75;p1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7" name="Google Shape;77;p14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78" name="Google Shape;78;p14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1" name="Google Shape;81;p14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" name="Google Shape;82;p14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83" name="Google Shape;83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5" name="Google Shape;85;p1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4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5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96" name="Google Shape;96;p1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97" name="Google Shape;97;p1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" name="Google Shape;99;p1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00" name="Google Shape;100;p1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" name="Google Shape;103;p1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04" name="Google Shape;104;p1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8" name="Google Shape;108;p15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109" name="Google Shape;109;p1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10" name="Google Shape;110;p1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" name="Google Shape;112;p1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13" name="Google Shape;113;p1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" name="Google Shape;116;p1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" name="Google Shape;121;p1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7" name="Google Shape;127;p15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1" name="Google Shape;131;p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8" name="Google Shape;138;p1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6" name="Google Shape;146;p1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2" name="Google Shape;152;p1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19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19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0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59" name="Google Shape;159;p20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60" name="Google Shape;160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20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64" name="Google Shape;164;p20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p20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68" name="Google Shape;168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0" name="Google Shape;170;p20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" name="Google Shape;171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4" name="Google Shape;174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21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p21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8" name="Google Shape;178;p21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9" name="Google Shape;179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2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82" name="Google Shape;182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3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88" name="Google Shape;188;p2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" name="Google Shape;193;p23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94" name="Google Shape;194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9" name="Google Shape;199;p23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200" name="Google Shape;200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" name="Google Shape;204;p23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205" name="Google Shape;205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09" name="Google Shape;209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15" name="Google Shape;215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20" name="Google Shape;220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24" name="Google Shape;224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" name="Google Shape;229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30" name="Google Shape;230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35" name="Google Shape;235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40" name="Google Shape;240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44" name="Google Shape;244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" name="Google Shape;248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49" name="Google Shape;249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Google Shape;253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54" name="Google Shape;254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60" name="Google Shape;260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" name="Google Shape;264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65" name="Google Shape;265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8" name="Google Shape;268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69" name="Google Shape;269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3" name="Google Shape;273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74" name="Google Shape;274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9" name="Google Shape;279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80" name="Google Shape;280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85" name="Google Shape;285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8" name="Google Shape;288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89" name="Google Shape;289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95" name="Google Shape;295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" name="Google Shape;299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00" name="Google Shape;300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" name="Google Shape;304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05" name="Google Shape;305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" name="Google Shape;308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09" name="Google Shape;309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3" name="Google Shape;313;p23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23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5" name="Google Shape;315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3.jpg"/><Relationship Id="rId5" Type="http://schemas.openxmlformats.org/officeDocument/2006/relationships/image" Target="../media/image21.jp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5.jpg"/><Relationship Id="rId5" Type="http://schemas.openxmlformats.org/officeDocument/2006/relationships/image" Target="../media/image12.jpg"/><Relationship Id="rId6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g"/><Relationship Id="rId4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ctrTitle"/>
          </p:nvPr>
        </p:nvSpPr>
        <p:spPr>
          <a:xfrm>
            <a:off x="3066290" y="259166"/>
            <a:ext cx="30114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Project IRAS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3" name="Google Shape;32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921594" y="2022300"/>
            <a:ext cx="3753600" cy="269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25"/>
          <p:cNvSpPr txBox="1"/>
          <p:nvPr/>
        </p:nvSpPr>
        <p:spPr>
          <a:xfrm>
            <a:off x="381729" y="2270211"/>
            <a:ext cx="41904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Group Members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Carlos Acosta, PSE, Project Lead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Darlandie Moise, PSE</a:t>
            </a:r>
            <a:endParaRPr b="0" i="0" sz="20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Kim Le, CS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Brian Umbretcht, CS </a:t>
            </a:r>
            <a:endParaRPr b="0" i="0" sz="20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5" name="Google Shape;325;p25"/>
          <p:cNvSpPr txBox="1"/>
          <p:nvPr>
            <p:ph type="ctrTitle"/>
          </p:nvPr>
        </p:nvSpPr>
        <p:spPr>
          <a:xfrm>
            <a:off x="3878849" y="1514002"/>
            <a:ext cx="1386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Group 4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2023805" y="1142670"/>
            <a:ext cx="5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(Intricate Real-time Assistance Spectacles)</a:t>
            </a:r>
            <a:endParaRPr b="0" i="0" sz="20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4"/>
          <p:cNvPicPr preferRelativeResize="0"/>
          <p:nvPr/>
        </p:nvPicPr>
        <p:blipFill rotWithShape="1">
          <a:blip r:embed="rId3">
            <a:alphaModFix/>
          </a:blip>
          <a:srcRect b="30704" l="18472" r="65362" t="47578"/>
          <a:stretch/>
        </p:blipFill>
        <p:spPr>
          <a:xfrm>
            <a:off x="2648413" y="3420825"/>
            <a:ext cx="1093379" cy="14689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8" name="Google Shape;428;p34"/>
          <p:cNvPicPr preferRelativeResize="0"/>
          <p:nvPr/>
        </p:nvPicPr>
        <p:blipFill rotWithShape="1">
          <a:blip r:embed="rId4">
            <a:alphaModFix/>
          </a:blip>
          <a:srcRect b="14858" l="7002" r="0" t="21288"/>
          <a:stretch/>
        </p:blipFill>
        <p:spPr>
          <a:xfrm>
            <a:off x="6921175" y="3508825"/>
            <a:ext cx="2099900" cy="14417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9" name="Google Shape;429;p34"/>
          <p:cNvSpPr txBox="1"/>
          <p:nvPr/>
        </p:nvSpPr>
        <p:spPr>
          <a:xfrm>
            <a:off x="1909200" y="135900"/>
            <a:ext cx="532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Hardware </a:t>
            </a: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Components</a:t>
            </a:r>
            <a:endParaRPr/>
          </a:p>
        </p:txBody>
      </p:sp>
      <p:pic>
        <p:nvPicPr>
          <p:cNvPr id="430" name="Google Shape;430;p34"/>
          <p:cNvPicPr preferRelativeResize="0"/>
          <p:nvPr/>
        </p:nvPicPr>
        <p:blipFill rotWithShape="1">
          <a:blip r:embed="rId5">
            <a:alphaModFix/>
          </a:blip>
          <a:srcRect b="15032" l="17090" r="17430" t="13793"/>
          <a:stretch/>
        </p:blipFill>
        <p:spPr>
          <a:xfrm>
            <a:off x="313675" y="3360035"/>
            <a:ext cx="1950974" cy="159056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1" name="Google Shape;431;p34"/>
          <p:cNvPicPr preferRelativeResize="0"/>
          <p:nvPr/>
        </p:nvPicPr>
        <p:blipFill rotWithShape="1">
          <a:blip r:embed="rId6">
            <a:alphaModFix/>
          </a:blip>
          <a:srcRect b="20294" l="4116" r="3785" t="16542"/>
          <a:stretch/>
        </p:blipFill>
        <p:spPr>
          <a:xfrm>
            <a:off x="4200150" y="3316900"/>
            <a:ext cx="2444875" cy="16768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2" name="Google Shape;432;p34"/>
          <p:cNvSpPr/>
          <p:nvPr/>
        </p:nvSpPr>
        <p:spPr>
          <a:xfrm>
            <a:off x="3533000" y="4639900"/>
            <a:ext cx="208800" cy="24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3" name="Google Shape;433;p34"/>
          <p:cNvSpPr txBox="1"/>
          <p:nvPr/>
        </p:nvSpPr>
        <p:spPr>
          <a:xfrm>
            <a:off x="1977850" y="4581250"/>
            <a:ext cx="2868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1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4" name="Google Shape;434;p34"/>
          <p:cNvSpPr txBox="1"/>
          <p:nvPr/>
        </p:nvSpPr>
        <p:spPr>
          <a:xfrm>
            <a:off x="6358225" y="4639900"/>
            <a:ext cx="2868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3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34"/>
          <p:cNvSpPr txBox="1"/>
          <p:nvPr/>
        </p:nvSpPr>
        <p:spPr>
          <a:xfrm>
            <a:off x="3455000" y="4522600"/>
            <a:ext cx="2868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2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6" name="Google Shape;436;p34"/>
          <p:cNvSpPr txBox="1"/>
          <p:nvPr/>
        </p:nvSpPr>
        <p:spPr>
          <a:xfrm>
            <a:off x="8734275" y="4581250"/>
            <a:ext cx="2868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4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7" name="Google Shape;437;p34"/>
          <p:cNvSpPr txBox="1"/>
          <p:nvPr/>
        </p:nvSpPr>
        <p:spPr>
          <a:xfrm>
            <a:off x="8629575" y="0"/>
            <a:ext cx="4962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8" name="Google Shape;438;p34"/>
          <p:cNvSpPr txBox="1"/>
          <p:nvPr/>
        </p:nvSpPr>
        <p:spPr>
          <a:xfrm>
            <a:off x="385200" y="798600"/>
            <a:ext cx="4058700" cy="26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Xiao ESP32S3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Small, but packs a punch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Microphone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rabi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Ov5640 5MP Camera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Compatible</a:t>
            </a: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with ESP32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Extra </a:t>
            </a: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features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roman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60° FOV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roman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Auto-Focus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9" name="Google Shape;439;p34"/>
          <p:cNvSpPr txBox="1"/>
          <p:nvPr/>
        </p:nvSpPr>
        <p:spPr>
          <a:xfrm>
            <a:off x="4572000" y="798600"/>
            <a:ext cx="4058700" cy="24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rabicPeriod" startAt="3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Raspberry Pi Zero W2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Python Library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rabicPeriod" startAt="3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1.5” LCD TFT Display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Compatible with ESP32 &amp; Raspberry Pi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AutoNum type="alphaLcPeriod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Bright (hopefully)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5"/>
          <p:cNvSpPr txBox="1"/>
          <p:nvPr/>
        </p:nvSpPr>
        <p:spPr>
          <a:xfrm>
            <a:off x="385200" y="532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Parts/Technical Reasons</a:t>
            </a:r>
            <a:endParaRPr/>
          </a:p>
        </p:txBody>
      </p:sp>
      <p:sp>
        <p:nvSpPr>
          <p:cNvPr id="445" name="Google Shape;445;p35"/>
          <p:cNvSpPr txBox="1"/>
          <p:nvPr/>
        </p:nvSpPr>
        <p:spPr>
          <a:xfrm>
            <a:off x="385200" y="798600"/>
            <a:ext cx="40587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Commercially available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These components are what’s available on the market.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Lenses are NOT cheap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The boards, display, and camera can easily be switched out.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Compatibility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Flexibility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Allow any user to wear these glasses.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Everyday use.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6" name="Google Shape;446;p35"/>
          <p:cNvSpPr txBox="1"/>
          <p:nvPr/>
        </p:nvSpPr>
        <p:spPr>
          <a:xfrm>
            <a:off x="4443900" y="798600"/>
            <a:ext cx="40536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Simplicity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Capitalize on using 2 models in social and environmental interactions.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Easy for anyone to start using and customizing these glasses.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Affordability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Less complexity = Cheaper usage. 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Minimalistic 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Keep the design small and simple, as long as it works!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7" name="Google Shape;447;p35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6"/>
          <p:cNvSpPr txBox="1"/>
          <p:nvPr/>
        </p:nvSpPr>
        <p:spPr>
          <a:xfrm>
            <a:off x="385200" y="532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Successes/Difficulties</a:t>
            </a:r>
            <a:endParaRPr/>
          </a:p>
        </p:txBody>
      </p:sp>
      <p:sp>
        <p:nvSpPr>
          <p:cNvPr id="453" name="Google Shape;453;p36"/>
          <p:cNvSpPr txBox="1"/>
          <p:nvPr/>
        </p:nvSpPr>
        <p:spPr>
          <a:xfrm>
            <a:off x="385200" y="798600"/>
            <a:ext cx="4058700" cy="4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Successes</a:t>
            </a:r>
            <a:endParaRPr sz="2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Camera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Livestream with wide FOV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Micro-OLED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Power it on and see texts and images 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Display text on a reflector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MCU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Both the camera and micro-OLED will be connected to one board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Speech to text set up, text displaying 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4" name="Google Shape;454;p36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5" name="Google Shape;455;p36"/>
          <p:cNvSpPr txBox="1"/>
          <p:nvPr/>
        </p:nvSpPr>
        <p:spPr>
          <a:xfrm>
            <a:off x="5294350" y="656850"/>
            <a:ext cx="3464400" cy="4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Difficulties</a:t>
            </a:r>
            <a:endParaRPr sz="2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Expensive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Durability/Processing Power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Compatibility/Connectivity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Finding the right display with the right MCU…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Size/Weight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Housing all the components to still be wearable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Form Factor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WiFi Connection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Can’t connect to UCF WiFi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"/>
          <p:cNvSpPr txBox="1"/>
          <p:nvPr/>
        </p:nvSpPr>
        <p:spPr>
          <a:xfrm>
            <a:off x="385200" y="792100"/>
            <a:ext cx="2855100" cy="2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Manufacturability</a:t>
            </a:r>
            <a:endParaRPr sz="2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Material Selection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Integration of Components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Difficulty find compatible parts and small in size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1" name="Google Shape;461;p37"/>
          <p:cNvSpPr txBox="1"/>
          <p:nvPr/>
        </p:nvSpPr>
        <p:spPr>
          <a:xfrm>
            <a:off x="184525" y="532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Impact of Design Constraints</a:t>
            </a:r>
            <a:endParaRPr/>
          </a:p>
        </p:txBody>
      </p:sp>
      <p:sp>
        <p:nvSpPr>
          <p:cNvPr id="462" name="Google Shape;462;p37"/>
          <p:cNvSpPr txBox="1"/>
          <p:nvPr/>
        </p:nvSpPr>
        <p:spPr>
          <a:xfrm>
            <a:off x="3144450" y="1885825"/>
            <a:ext cx="2855100" cy="2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Health &amp; Safety</a:t>
            </a:r>
            <a:endParaRPr sz="2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Safety concerns with wearing electronic components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Safe operations to avoid visible flickers that may cause issues to the user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3" name="Google Shape;463;p37"/>
          <p:cNvSpPr txBox="1"/>
          <p:nvPr/>
        </p:nvSpPr>
        <p:spPr>
          <a:xfrm>
            <a:off x="5799800" y="792100"/>
            <a:ext cx="2855100" cy="1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Economic</a:t>
            </a:r>
            <a:endParaRPr sz="2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Parts can be very expensive to purchase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37"/>
          <p:cNvSpPr txBox="1"/>
          <p:nvPr/>
        </p:nvSpPr>
        <p:spPr>
          <a:xfrm>
            <a:off x="385200" y="4655750"/>
            <a:ext cx="425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8"/>
          <p:cNvSpPr txBox="1"/>
          <p:nvPr/>
        </p:nvSpPr>
        <p:spPr>
          <a:xfrm>
            <a:off x="385200" y="1714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Work Distribution </a:t>
            </a:r>
            <a:endParaRPr b="1" sz="36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470" name="Google Shape;470;p38"/>
          <p:cNvSpPr txBox="1"/>
          <p:nvPr/>
        </p:nvSpPr>
        <p:spPr>
          <a:xfrm>
            <a:off x="636375" y="910300"/>
            <a:ext cx="5975100" cy="4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b="1"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Camera Lens Design</a:t>
            </a:r>
            <a:endParaRPr b="1"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Carlos Acosta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b="1"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Near Eye Projection Design</a:t>
            </a:r>
            <a:endParaRPr b="1"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Darlandie Moise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b="1"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Framework</a:t>
            </a:r>
            <a:endParaRPr b="1"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Carlos Acosta, Darlandie Moise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b="1"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Live Transcription and Translation</a:t>
            </a:r>
            <a:endParaRPr b="1"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Brian Umbrecht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b="1"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Live Color Detection</a:t>
            </a:r>
            <a:endParaRPr b="1"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Kim Le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❖"/>
            </a:pPr>
            <a:r>
              <a:rPr b="1"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Mobile app</a:t>
            </a:r>
            <a:endParaRPr b="1"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➢"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Brian Umbrecht, Kim Le</a:t>
            </a:r>
            <a:endParaRPr sz="16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471" name="Google Shape;471;p38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 txBox="1"/>
          <p:nvPr>
            <p:ph type="title"/>
          </p:nvPr>
        </p:nvSpPr>
        <p:spPr>
          <a:xfrm>
            <a:off x="1569900" y="244375"/>
            <a:ext cx="60042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Schematic of Optical Design</a:t>
            </a:r>
            <a:endParaRPr sz="3600"/>
          </a:p>
        </p:txBody>
      </p:sp>
      <p:pic>
        <p:nvPicPr>
          <p:cNvPr id="477" name="Google Shape;4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488" y="1056800"/>
            <a:ext cx="6239100" cy="3590700"/>
          </a:xfrm>
          <a:prstGeom prst="roundRect">
            <a:avLst>
              <a:gd fmla="val 7238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8" name="Google Shape;478;p39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823" y="1328850"/>
            <a:ext cx="4522200" cy="3391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4" name="Google Shape;484;p40"/>
          <p:cNvSpPr txBox="1"/>
          <p:nvPr>
            <p:ph type="title"/>
          </p:nvPr>
        </p:nvSpPr>
        <p:spPr>
          <a:xfrm>
            <a:off x="1735800" y="244375"/>
            <a:ext cx="56724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Camera Lens Setup</a:t>
            </a:r>
            <a:endParaRPr sz="3600"/>
          </a:p>
        </p:txBody>
      </p:sp>
      <p:cxnSp>
        <p:nvCxnSpPr>
          <p:cNvPr id="485" name="Google Shape;485;p40"/>
          <p:cNvCxnSpPr>
            <a:endCxn id="486" idx="2"/>
          </p:cNvCxnSpPr>
          <p:nvPr/>
        </p:nvCxnSpPr>
        <p:spPr>
          <a:xfrm flipH="1" rot="10800000">
            <a:off x="4911075" y="1208750"/>
            <a:ext cx="3087300" cy="1364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7" name="Google Shape;487;p40"/>
          <p:cNvCxnSpPr>
            <a:endCxn id="488" idx="2"/>
          </p:cNvCxnSpPr>
          <p:nvPr/>
        </p:nvCxnSpPr>
        <p:spPr>
          <a:xfrm rot="10800000">
            <a:off x="1111925" y="1751550"/>
            <a:ext cx="2378400" cy="1047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6" name="Google Shape;486;p40"/>
          <p:cNvSpPr txBox="1"/>
          <p:nvPr/>
        </p:nvSpPr>
        <p:spPr>
          <a:xfrm>
            <a:off x="7333875" y="786050"/>
            <a:ext cx="13290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Camera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8" name="Google Shape;488;p40"/>
          <p:cNvSpPr txBox="1"/>
          <p:nvPr/>
        </p:nvSpPr>
        <p:spPr>
          <a:xfrm>
            <a:off x="488075" y="1328850"/>
            <a:ext cx="1247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Lens System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9" name="Google Shape;489;p40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1"/>
          <p:cNvSpPr txBox="1"/>
          <p:nvPr>
            <p:ph type="title"/>
          </p:nvPr>
        </p:nvSpPr>
        <p:spPr>
          <a:xfrm>
            <a:off x="1113300" y="307300"/>
            <a:ext cx="69174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Schematic of 60° Lens System</a:t>
            </a:r>
            <a:endParaRPr sz="3600"/>
          </a:p>
        </p:txBody>
      </p:sp>
      <p:pic>
        <p:nvPicPr>
          <p:cNvPr id="495" name="Google Shape;495;p41"/>
          <p:cNvPicPr preferRelativeResize="0"/>
          <p:nvPr/>
        </p:nvPicPr>
        <p:blipFill rotWithShape="1">
          <a:blip r:embed="rId3">
            <a:alphaModFix/>
          </a:blip>
          <a:srcRect b="0" l="0" r="7407" t="0"/>
          <a:stretch/>
        </p:blipFill>
        <p:spPr>
          <a:xfrm>
            <a:off x="1555800" y="1032400"/>
            <a:ext cx="6032400" cy="363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6" name="Google Shape;496;p41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2"/>
          <p:cNvSpPr txBox="1"/>
          <p:nvPr>
            <p:ph type="title"/>
          </p:nvPr>
        </p:nvSpPr>
        <p:spPr>
          <a:xfrm>
            <a:off x="1113300" y="307300"/>
            <a:ext cx="69174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Zemax</a:t>
            </a:r>
            <a:endParaRPr sz="3600"/>
          </a:p>
        </p:txBody>
      </p:sp>
      <p:pic>
        <p:nvPicPr>
          <p:cNvPr id="502" name="Google Shape;5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875" y="1093825"/>
            <a:ext cx="5190276" cy="38972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3" name="Google Shape;503;p42"/>
          <p:cNvPicPr preferRelativeResize="0"/>
          <p:nvPr/>
        </p:nvPicPr>
        <p:blipFill rotWithShape="1">
          <a:blip r:embed="rId4">
            <a:alphaModFix/>
          </a:blip>
          <a:srcRect b="71255" l="24669" r="59512" t="6790"/>
          <a:stretch/>
        </p:blipFill>
        <p:spPr>
          <a:xfrm>
            <a:off x="6593081" y="307300"/>
            <a:ext cx="1437618" cy="14889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4" name="Google Shape;504;p42"/>
          <p:cNvPicPr preferRelativeResize="0"/>
          <p:nvPr/>
        </p:nvPicPr>
        <p:blipFill rotWithShape="1">
          <a:blip r:embed="rId4">
            <a:alphaModFix/>
          </a:blip>
          <a:srcRect b="71255" l="41807" r="42374" t="6790"/>
          <a:stretch/>
        </p:blipFill>
        <p:spPr>
          <a:xfrm>
            <a:off x="6593075" y="1972806"/>
            <a:ext cx="1437625" cy="148898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5" name="Google Shape;505;p42"/>
          <p:cNvPicPr preferRelativeResize="0"/>
          <p:nvPr/>
        </p:nvPicPr>
        <p:blipFill rotWithShape="1">
          <a:blip r:embed="rId4">
            <a:alphaModFix/>
          </a:blip>
          <a:srcRect b="71255" l="6480" r="76108" t="6790"/>
          <a:stretch/>
        </p:blipFill>
        <p:spPr>
          <a:xfrm>
            <a:off x="6593075" y="3638331"/>
            <a:ext cx="1437625" cy="135277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6" name="Google Shape;506;p42"/>
          <p:cNvSpPr txBox="1"/>
          <p:nvPr/>
        </p:nvSpPr>
        <p:spPr>
          <a:xfrm>
            <a:off x="8479775" y="4699800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3"/>
          <p:cNvSpPr txBox="1"/>
          <p:nvPr>
            <p:ph type="title"/>
          </p:nvPr>
        </p:nvSpPr>
        <p:spPr>
          <a:xfrm>
            <a:off x="1113300" y="307300"/>
            <a:ext cx="69174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Near Eye Projection Setup</a:t>
            </a:r>
            <a:endParaRPr sz="3600"/>
          </a:p>
        </p:txBody>
      </p:sp>
      <p:pic>
        <p:nvPicPr>
          <p:cNvPr id="512" name="Google Shape;5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818100" y="1023388"/>
            <a:ext cx="2746075" cy="30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74" y="2778283"/>
            <a:ext cx="861665" cy="10092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4" name="Google Shape;514;p43"/>
          <p:cNvCxnSpPr/>
          <p:nvPr/>
        </p:nvCxnSpPr>
        <p:spPr>
          <a:xfrm flipH="1" rot="10800000">
            <a:off x="3458464" y="2733807"/>
            <a:ext cx="1137900" cy="976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5" name="Google Shape;515;p43"/>
          <p:cNvCxnSpPr/>
          <p:nvPr/>
        </p:nvCxnSpPr>
        <p:spPr>
          <a:xfrm flipH="1" rot="10800000">
            <a:off x="3827385" y="1406763"/>
            <a:ext cx="6300" cy="1991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6" name="Google Shape;516;p43"/>
          <p:cNvSpPr txBox="1"/>
          <p:nvPr/>
        </p:nvSpPr>
        <p:spPr>
          <a:xfrm>
            <a:off x="389658" y="2292157"/>
            <a:ext cx="11691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Micro 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Display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7" name="Google Shape;517;p43"/>
          <p:cNvSpPr txBox="1"/>
          <p:nvPr/>
        </p:nvSpPr>
        <p:spPr>
          <a:xfrm rot="-2251753">
            <a:off x="3635493" y="3212828"/>
            <a:ext cx="1277485" cy="5278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Mirror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18" name="Google Shape;518;p43"/>
          <p:cNvPicPr preferRelativeResize="0"/>
          <p:nvPr/>
        </p:nvPicPr>
        <p:blipFill rotWithShape="1">
          <a:blip r:embed="rId5">
            <a:alphaModFix/>
          </a:blip>
          <a:srcRect b="36539" l="30561" r="28614" t="26220"/>
          <a:stretch/>
        </p:blipFill>
        <p:spPr>
          <a:xfrm>
            <a:off x="2456445" y="1483058"/>
            <a:ext cx="607710" cy="73940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3"/>
          <p:cNvSpPr txBox="1"/>
          <p:nvPr/>
        </p:nvSpPr>
        <p:spPr>
          <a:xfrm rot="2922863">
            <a:off x="3541030" y="1475054"/>
            <a:ext cx="1378572" cy="2488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Reflector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20" name="Google Shape;520;p43"/>
          <p:cNvCxnSpPr/>
          <p:nvPr/>
        </p:nvCxnSpPr>
        <p:spPr>
          <a:xfrm flipH="1" rot="10800000">
            <a:off x="1389792" y="2984220"/>
            <a:ext cx="2920500" cy="3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1" name="Google Shape;521;p43"/>
          <p:cNvCxnSpPr/>
          <p:nvPr/>
        </p:nvCxnSpPr>
        <p:spPr>
          <a:xfrm flipH="1" rot="10800000">
            <a:off x="1389791" y="3192823"/>
            <a:ext cx="2697900" cy="369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2" name="Google Shape;522;p43"/>
          <p:cNvCxnSpPr/>
          <p:nvPr/>
        </p:nvCxnSpPr>
        <p:spPr>
          <a:xfrm flipH="1" rot="10800000">
            <a:off x="1406618" y="3398008"/>
            <a:ext cx="2427000" cy="64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3" name="Google Shape;523;p43"/>
          <p:cNvSpPr/>
          <p:nvPr/>
        </p:nvSpPr>
        <p:spPr>
          <a:xfrm>
            <a:off x="2805101" y="2298632"/>
            <a:ext cx="148500" cy="18468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4" name="Google Shape;524;p43"/>
          <p:cNvSpPr txBox="1"/>
          <p:nvPr/>
        </p:nvSpPr>
        <p:spPr>
          <a:xfrm rot="-733">
            <a:off x="1656252" y="3944959"/>
            <a:ext cx="140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Collimating Lenses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5" name="Google Shape;525;p43"/>
          <p:cNvSpPr/>
          <p:nvPr/>
        </p:nvSpPr>
        <p:spPr>
          <a:xfrm>
            <a:off x="1735421" y="2359465"/>
            <a:ext cx="148500" cy="18468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26" name="Google Shape;526;p43"/>
          <p:cNvCxnSpPr/>
          <p:nvPr/>
        </p:nvCxnSpPr>
        <p:spPr>
          <a:xfrm rot="10800000">
            <a:off x="3663133" y="1189880"/>
            <a:ext cx="728700" cy="882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43"/>
          <p:cNvCxnSpPr/>
          <p:nvPr/>
        </p:nvCxnSpPr>
        <p:spPr>
          <a:xfrm rot="10800000">
            <a:off x="4080420" y="1691259"/>
            <a:ext cx="0" cy="1502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43"/>
          <p:cNvCxnSpPr/>
          <p:nvPr/>
        </p:nvCxnSpPr>
        <p:spPr>
          <a:xfrm rot="10800000">
            <a:off x="4293337" y="1930155"/>
            <a:ext cx="5700" cy="1039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9" name="Google Shape;529;p43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 txBox="1"/>
          <p:nvPr>
            <p:ph type="title"/>
          </p:nvPr>
        </p:nvSpPr>
        <p:spPr>
          <a:xfrm>
            <a:off x="1431475" y="227775"/>
            <a:ext cx="6363000" cy="52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Introduction: Who is IRAS?</a:t>
            </a:r>
            <a:endParaRPr sz="3600"/>
          </a:p>
        </p:txBody>
      </p:sp>
      <p:sp>
        <p:nvSpPr>
          <p:cNvPr id="332" name="Google Shape;332;p26"/>
          <p:cNvSpPr txBox="1"/>
          <p:nvPr/>
        </p:nvSpPr>
        <p:spPr>
          <a:xfrm>
            <a:off x="330013" y="2930225"/>
            <a:ext cx="21681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Carlos Acosta, PSE, Project Lead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26"/>
          <p:cNvSpPr txBox="1"/>
          <p:nvPr/>
        </p:nvSpPr>
        <p:spPr>
          <a:xfrm>
            <a:off x="2399564" y="4236875"/>
            <a:ext cx="23772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Darlandie Moise, PSE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4" name="Google Shape;334;p26"/>
          <p:cNvSpPr txBox="1"/>
          <p:nvPr/>
        </p:nvSpPr>
        <p:spPr>
          <a:xfrm>
            <a:off x="4696400" y="2930225"/>
            <a:ext cx="21681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Kim Le,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CS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6852338" y="4236875"/>
            <a:ext cx="21681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Brian U,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CS 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6" name="Google Shape;3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89" y="904325"/>
            <a:ext cx="1350575" cy="20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6675" y="2210976"/>
            <a:ext cx="1519438" cy="20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6"/>
          <p:cNvPicPr preferRelativeResize="0"/>
          <p:nvPr/>
        </p:nvPicPr>
        <p:blipFill rotWithShape="1">
          <a:blip r:embed="rId5">
            <a:alphaModFix/>
          </a:blip>
          <a:srcRect b="31914" l="3686" r="3695" t="6234"/>
          <a:stretch/>
        </p:blipFill>
        <p:spPr>
          <a:xfrm>
            <a:off x="2796175" y="2306975"/>
            <a:ext cx="1926475" cy="19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726" y="904323"/>
            <a:ext cx="1519450" cy="202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4"/>
          <p:cNvSpPr txBox="1"/>
          <p:nvPr>
            <p:ph type="title"/>
          </p:nvPr>
        </p:nvSpPr>
        <p:spPr>
          <a:xfrm>
            <a:off x="1113300" y="307300"/>
            <a:ext cx="69174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Near Eye Projection Setup</a:t>
            </a:r>
            <a:endParaRPr sz="3600"/>
          </a:p>
        </p:txBody>
      </p:sp>
      <p:pic>
        <p:nvPicPr>
          <p:cNvPr id="535" name="Google Shape;5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403" y="976300"/>
            <a:ext cx="5286600" cy="3965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36" name="Google Shape;536;p44"/>
          <p:cNvCxnSpPr/>
          <p:nvPr/>
        </p:nvCxnSpPr>
        <p:spPr>
          <a:xfrm>
            <a:off x="1500980" y="2813068"/>
            <a:ext cx="1656000" cy="66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7" name="Google Shape;537;p44"/>
          <p:cNvSpPr txBox="1"/>
          <p:nvPr/>
        </p:nvSpPr>
        <p:spPr>
          <a:xfrm>
            <a:off x="273400" y="2501425"/>
            <a:ext cx="15285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Micro-OLED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38" name="Google Shape;538;p44"/>
          <p:cNvCxnSpPr/>
          <p:nvPr/>
        </p:nvCxnSpPr>
        <p:spPr>
          <a:xfrm flipH="1">
            <a:off x="5444655" y="1677320"/>
            <a:ext cx="1881600" cy="82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9" name="Google Shape;539;p44"/>
          <p:cNvSpPr txBox="1"/>
          <p:nvPr/>
        </p:nvSpPr>
        <p:spPr>
          <a:xfrm>
            <a:off x="7326255" y="1412842"/>
            <a:ext cx="12216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Reflector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0" name="Google Shape;540;p44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5"/>
          <p:cNvSpPr txBox="1"/>
          <p:nvPr>
            <p:ph type="ctrTitle"/>
          </p:nvPr>
        </p:nvSpPr>
        <p:spPr>
          <a:xfrm>
            <a:off x="2537791" y="131094"/>
            <a:ext cx="40683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Software Flowchart</a:t>
            </a:r>
            <a:endParaRPr/>
          </a:p>
        </p:txBody>
      </p:sp>
      <p:sp>
        <p:nvSpPr>
          <p:cNvPr id="546" name="Google Shape;546;p45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47" name="Google Shape;5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300" y="834894"/>
            <a:ext cx="5503386" cy="400380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6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No ECE? No Problem!</a:t>
            </a:r>
            <a:endParaRPr/>
          </a:p>
        </p:txBody>
      </p:sp>
      <p:sp>
        <p:nvSpPr>
          <p:cNvPr id="553" name="Google Shape;553;p46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4" name="Google Shape;554;p46"/>
          <p:cNvSpPr txBox="1"/>
          <p:nvPr>
            <p:ph idx="1" type="body"/>
          </p:nvPr>
        </p:nvSpPr>
        <p:spPr>
          <a:xfrm>
            <a:off x="694200" y="929274"/>
            <a:ext cx="7569600" cy="21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 PCB </a:t>
            </a:r>
            <a:r>
              <a:rPr lang="en" sz="1600"/>
              <a:t>Requirement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Simple Connections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Wireless communication with MCUs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Direct connections from built-in mic and replaceable camera/display.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Simple framework for device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Optics housing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Challenge: Power Supply…</a:t>
            </a:r>
            <a:endParaRPr sz="1600"/>
          </a:p>
        </p:txBody>
      </p:sp>
      <p:sp>
        <p:nvSpPr>
          <p:cNvPr id="555" name="Google Shape;555;p46"/>
          <p:cNvSpPr/>
          <p:nvPr/>
        </p:nvSpPr>
        <p:spPr>
          <a:xfrm>
            <a:off x="627975" y="3129475"/>
            <a:ext cx="7887900" cy="147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6" name="Google Shape;556;p46"/>
          <p:cNvSpPr/>
          <p:nvPr/>
        </p:nvSpPr>
        <p:spPr>
          <a:xfrm>
            <a:off x="1336875" y="3574425"/>
            <a:ext cx="700500" cy="73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7" name="Google Shape;557;p46"/>
          <p:cNvSpPr/>
          <p:nvPr/>
        </p:nvSpPr>
        <p:spPr>
          <a:xfrm>
            <a:off x="1565025" y="3661375"/>
            <a:ext cx="244200" cy="241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8" name="Google Shape;558;p46"/>
          <p:cNvSpPr/>
          <p:nvPr/>
        </p:nvSpPr>
        <p:spPr>
          <a:xfrm>
            <a:off x="1754025" y="4088775"/>
            <a:ext cx="192900" cy="1596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9" name="Google Shape;559;p46"/>
          <p:cNvSpPr/>
          <p:nvPr/>
        </p:nvSpPr>
        <p:spPr>
          <a:xfrm rot="5401817">
            <a:off x="3212264" y="3444235"/>
            <a:ext cx="567600" cy="11706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0" name="Google Shape;560;p46"/>
          <p:cNvSpPr/>
          <p:nvPr/>
        </p:nvSpPr>
        <p:spPr>
          <a:xfrm rot="5396745">
            <a:off x="3646572" y="3858079"/>
            <a:ext cx="316800" cy="3429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1" name="Google Shape;561;p46"/>
          <p:cNvSpPr/>
          <p:nvPr/>
        </p:nvSpPr>
        <p:spPr>
          <a:xfrm>
            <a:off x="5045225" y="3397675"/>
            <a:ext cx="192900" cy="9399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2" name="Google Shape;562;p46"/>
          <p:cNvSpPr/>
          <p:nvPr/>
        </p:nvSpPr>
        <p:spPr>
          <a:xfrm rot="5400994">
            <a:off x="6514800" y="3282326"/>
            <a:ext cx="1038000" cy="11706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3" name="Google Shape;563;p46"/>
          <p:cNvSpPr txBox="1"/>
          <p:nvPr/>
        </p:nvSpPr>
        <p:spPr>
          <a:xfrm>
            <a:off x="1163925" y="4650125"/>
            <a:ext cx="10464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ESP32S3</a:t>
            </a:r>
            <a:endParaRPr b="1"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4" name="Google Shape;564;p46"/>
          <p:cNvSpPr txBox="1"/>
          <p:nvPr/>
        </p:nvSpPr>
        <p:spPr>
          <a:xfrm>
            <a:off x="2911975" y="4548875"/>
            <a:ext cx="13152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Raspberry Pi </a:t>
            </a:r>
            <a:r>
              <a:rPr b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Zero</a:t>
            </a:r>
            <a:r>
              <a:rPr b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W2</a:t>
            </a:r>
            <a:endParaRPr b="1"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5" name="Google Shape;565;p46"/>
          <p:cNvSpPr txBox="1"/>
          <p:nvPr/>
        </p:nvSpPr>
        <p:spPr>
          <a:xfrm>
            <a:off x="4484075" y="4605775"/>
            <a:ext cx="13152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LCD TFT Display</a:t>
            </a:r>
            <a:endParaRPr b="1"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6" name="Google Shape;566;p46"/>
          <p:cNvSpPr txBox="1"/>
          <p:nvPr/>
        </p:nvSpPr>
        <p:spPr>
          <a:xfrm>
            <a:off x="6376200" y="4650125"/>
            <a:ext cx="13152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Power Source</a:t>
            </a:r>
            <a:endParaRPr b="1"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67" name="Google Shape;567;p46"/>
          <p:cNvCxnSpPr>
            <a:stCxn id="556" idx="0"/>
            <a:endCxn id="559" idx="2"/>
          </p:cNvCxnSpPr>
          <p:nvPr/>
        </p:nvCxnSpPr>
        <p:spPr>
          <a:xfrm flipH="1" rot="-5400000">
            <a:off x="2071425" y="3190125"/>
            <a:ext cx="455100" cy="1223700"/>
          </a:xfrm>
          <a:prstGeom prst="bentConnector4">
            <a:avLst>
              <a:gd fmla="val -52324" name="adj1"/>
              <a:gd fmla="val 64305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46"/>
          <p:cNvCxnSpPr>
            <a:stCxn id="559" idx="1"/>
            <a:endCxn id="561" idx="1"/>
          </p:cNvCxnSpPr>
          <p:nvPr/>
        </p:nvCxnSpPr>
        <p:spPr>
          <a:xfrm flipH="1" rot="-5400000">
            <a:off x="4209764" y="3032185"/>
            <a:ext cx="121800" cy="1548900"/>
          </a:xfrm>
          <a:prstGeom prst="bentConnector4">
            <a:avLst>
              <a:gd fmla="val -195505" name="adj1"/>
              <a:gd fmla="val 68896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46"/>
          <p:cNvCxnSpPr>
            <a:endCxn id="559" idx="3"/>
          </p:cNvCxnSpPr>
          <p:nvPr/>
        </p:nvCxnSpPr>
        <p:spPr>
          <a:xfrm flipH="1">
            <a:off x="3495914" y="3872035"/>
            <a:ext cx="2955900" cy="441300"/>
          </a:xfrm>
          <a:prstGeom prst="bentConnector4">
            <a:avLst>
              <a:gd fmla="val 15531" name="adj1"/>
              <a:gd fmla="val 130011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46"/>
          <p:cNvCxnSpPr>
            <a:endCxn id="556" idx="2"/>
          </p:cNvCxnSpPr>
          <p:nvPr/>
        </p:nvCxnSpPr>
        <p:spPr>
          <a:xfrm flipH="1">
            <a:off x="1687125" y="4312725"/>
            <a:ext cx="1808700" cy="600"/>
          </a:xfrm>
          <a:prstGeom prst="bentConnector4">
            <a:avLst>
              <a:gd fmla="val 268" name="adj1"/>
              <a:gd fmla="val 22175000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1" name="Google Shape;571;p46"/>
          <p:cNvSpPr txBox="1"/>
          <p:nvPr/>
        </p:nvSpPr>
        <p:spPr>
          <a:xfrm>
            <a:off x="6709950" y="3544375"/>
            <a:ext cx="64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⚡</a:t>
            </a:r>
            <a:endParaRPr sz="3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7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Live transcription</a:t>
            </a:r>
            <a:endParaRPr/>
          </a:p>
        </p:txBody>
      </p:sp>
      <p:sp>
        <p:nvSpPr>
          <p:cNvPr id="577" name="Google Shape;577;p47"/>
          <p:cNvSpPr txBox="1"/>
          <p:nvPr>
            <p:ph idx="1" type="body"/>
          </p:nvPr>
        </p:nvSpPr>
        <p:spPr>
          <a:xfrm>
            <a:off x="705718" y="1242315"/>
            <a:ext cx="7569600" cy="24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We’re using </a:t>
            </a:r>
            <a:r>
              <a:rPr b="1" lang="en" sz="1600"/>
              <a:t>Speechmatics</a:t>
            </a:r>
            <a:r>
              <a:rPr lang="en" sz="1600"/>
              <a:t> for transcribing speech.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Speechmatics offers accurate transcriptions, multiple languages, translation, and a free trial.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Different types of transcription; batch and real-time.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We’ll use real-time to allow transcribing speech as it comes in.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Uses </a:t>
            </a:r>
            <a:r>
              <a:rPr b="1" lang="en" sz="1600"/>
              <a:t>WebSocket</a:t>
            </a:r>
            <a:r>
              <a:rPr lang="en" sz="1600"/>
              <a:t> API.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Documentation doesn’t indicate how to implement in C++.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Difficult to implement just in Arduino IDE, so use a server.</a:t>
            </a:r>
            <a:endParaRPr sz="1600"/>
          </a:p>
        </p:txBody>
      </p:sp>
      <p:pic>
        <p:nvPicPr>
          <p:cNvPr id="578" name="Google Shape;5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534" y="3588376"/>
            <a:ext cx="1689991" cy="12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7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8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Server</a:t>
            </a:r>
            <a:endParaRPr/>
          </a:p>
        </p:txBody>
      </p:sp>
      <p:sp>
        <p:nvSpPr>
          <p:cNvPr id="585" name="Google Shape;585;p48"/>
          <p:cNvSpPr txBox="1"/>
          <p:nvPr>
            <p:ph idx="1" type="body"/>
          </p:nvPr>
        </p:nvSpPr>
        <p:spPr>
          <a:xfrm>
            <a:off x="705725" y="1242329"/>
            <a:ext cx="7569600" cy="3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We’ll use a server to interact with Speechmatics and our ESP32S3.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Node.js </a:t>
            </a:r>
            <a:r>
              <a:rPr lang="en" sz="1600"/>
              <a:t>is a pop</a:t>
            </a:r>
            <a:r>
              <a:rPr lang="en" sz="1600"/>
              <a:t>u</a:t>
            </a:r>
            <a:r>
              <a:rPr lang="en" sz="1600"/>
              <a:t>lar and easy to use tool.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WebSocket used to stream audio from the ESP32S3 to the server.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WebSocket used again to stream audio from server to Speechmatics.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Server will send transcription back where text can be displayed.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We’ll host the server online using AWS; free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Allows for a consistent WebSocket connection point, as opposed to hosting the server locally.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Testing has shown this system works. Some inconsistencies in connecting and transcribing, possibly due to the wire powering the ESP32S3.</a:t>
            </a:r>
            <a:endParaRPr sz="1600"/>
          </a:p>
        </p:txBody>
      </p:sp>
      <p:pic>
        <p:nvPicPr>
          <p:cNvPr id="586" name="Google Shape;5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4169800"/>
            <a:ext cx="3314698" cy="8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8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9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Server</a:t>
            </a:r>
            <a:endParaRPr/>
          </a:p>
        </p:txBody>
      </p:sp>
      <p:pic>
        <p:nvPicPr>
          <p:cNvPr id="593" name="Google Shape;593;p49"/>
          <p:cNvPicPr preferRelativeResize="0"/>
          <p:nvPr/>
        </p:nvPicPr>
        <p:blipFill rotWithShape="1">
          <a:blip r:embed="rId3">
            <a:alphaModFix/>
          </a:blip>
          <a:srcRect b="0" l="835" r="7362" t="0"/>
          <a:stretch/>
        </p:blipFill>
        <p:spPr>
          <a:xfrm>
            <a:off x="2109450" y="1423038"/>
            <a:ext cx="4924950" cy="10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9"/>
          <p:cNvSpPr txBox="1"/>
          <p:nvPr/>
        </p:nvSpPr>
        <p:spPr>
          <a:xfrm>
            <a:off x="2938725" y="3307900"/>
            <a:ext cx="411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5" name="Google Shape;595;p49"/>
          <p:cNvSpPr txBox="1"/>
          <p:nvPr>
            <p:ph idx="1" type="body"/>
          </p:nvPr>
        </p:nvSpPr>
        <p:spPr>
          <a:xfrm>
            <a:off x="2566875" y="2588100"/>
            <a:ext cx="46812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Example of live transcription working</a:t>
            </a:r>
            <a:endParaRPr sz="1800"/>
          </a:p>
        </p:txBody>
      </p:sp>
      <p:sp>
        <p:nvSpPr>
          <p:cNvPr id="596" name="Google Shape;596;p49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7" name="Google Shape;597;p49"/>
          <p:cNvSpPr txBox="1"/>
          <p:nvPr>
            <p:ph idx="1" type="body"/>
          </p:nvPr>
        </p:nvSpPr>
        <p:spPr>
          <a:xfrm>
            <a:off x="1656375" y="3131400"/>
            <a:ext cx="55917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Translation can be added with additional setup.</a:t>
            </a:r>
            <a:endParaRPr sz="1800"/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Latency can be reduced by adjusting the config in the server.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0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Text Display</a:t>
            </a:r>
            <a:endParaRPr/>
          </a:p>
        </p:txBody>
      </p:sp>
      <p:sp>
        <p:nvSpPr>
          <p:cNvPr id="603" name="Google Shape;603;p50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4" name="Google Shape;604;p50"/>
          <p:cNvSpPr txBox="1"/>
          <p:nvPr>
            <p:ph idx="1" type="body"/>
          </p:nvPr>
        </p:nvSpPr>
        <p:spPr>
          <a:xfrm>
            <a:off x="3721450" y="1160595"/>
            <a:ext cx="4860900" cy="24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Speech to text functioning on display</a:t>
            </a:r>
            <a:endParaRPr sz="1800"/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Text can be adjusted to change size, color, position, etc.</a:t>
            </a:r>
            <a:endParaRPr sz="1800"/>
          </a:p>
          <a:p>
            <a:pPr indent="0" lvl="0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Testing showed that a strong WiFi connection is optimal.</a:t>
            </a:r>
            <a:endParaRPr sz="1800"/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Significant</a:t>
            </a:r>
            <a:r>
              <a:rPr lang="en" sz="1800"/>
              <a:t> lag, and some speech wasn’t transcribed.</a:t>
            </a:r>
            <a:endParaRPr sz="1800"/>
          </a:p>
        </p:txBody>
      </p:sp>
      <p:pic>
        <p:nvPicPr>
          <p:cNvPr id="605" name="Google Shape;605;p50"/>
          <p:cNvPicPr preferRelativeResize="0"/>
          <p:nvPr/>
        </p:nvPicPr>
        <p:blipFill rotWithShape="1">
          <a:blip r:embed="rId3">
            <a:alphaModFix/>
          </a:blip>
          <a:srcRect b="16264" l="15786" r="32010" t="30267"/>
          <a:stretch/>
        </p:blipFill>
        <p:spPr>
          <a:xfrm>
            <a:off x="482900" y="1075525"/>
            <a:ext cx="2831474" cy="386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1"/>
          <p:cNvSpPr txBox="1"/>
          <p:nvPr>
            <p:ph type="title"/>
          </p:nvPr>
        </p:nvSpPr>
        <p:spPr>
          <a:xfrm>
            <a:off x="1031625" y="332875"/>
            <a:ext cx="6731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Transcribing other languages</a:t>
            </a:r>
            <a:endParaRPr sz="3600"/>
          </a:p>
        </p:txBody>
      </p:sp>
      <p:sp>
        <p:nvSpPr>
          <p:cNvPr id="611" name="Google Shape;611;p51"/>
          <p:cNvSpPr txBox="1"/>
          <p:nvPr/>
        </p:nvSpPr>
        <p:spPr>
          <a:xfrm>
            <a:off x="2938725" y="3307900"/>
            <a:ext cx="411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2" name="Google Shape;612;p51"/>
          <p:cNvSpPr txBox="1"/>
          <p:nvPr>
            <p:ph idx="1" type="body"/>
          </p:nvPr>
        </p:nvSpPr>
        <p:spPr>
          <a:xfrm>
            <a:off x="2041300" y="1876775"/>
            <a:ext cx="50922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Example of Spanish transcribed into Spanish</a:t>
            </a:r>
            <a:endParaRPr sz="1800"/>
          </a:p>
        </p:txBody>
      </p:sp>
      <p:sp>
        <p:nvSpPr>
          <p:cNvPr id="613" name="Google Shape;613;p51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4" name="Google Shape;614;p51"/>
          <p:cNvSpPr txBox="1"/>
          <p:nvPr>
            <p:ph idx="1" type="body"/>
          </p:nvPr>
        </p:nvSpPr>
        <p:spPr>
          <a:xfrm>
            <a:off x="1598025" y="3904000"/>
            <a:ext cx="5598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Many</a:t>
            </a:r>
            <a:r>
              <a:rPr lang="en" sz="1800"/>
              <a:t> other languages supported but only from Other languages into English and vice versa.</a:t>
            </a:r>
            <a:endParaRPr sz="1800"/>
          </a:p>
        </p:txBody>
      </p:sp>
      <p:pic>
        <p:nvPicPr>
          <p:cNvPr id="615" name="Google Shape;6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50" y="1267200"/>
            <a:ext cx="45339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1"/>
          <p:cNvPicPr preferRelativeResize="0"/>
          <p:nvPr/>
        </p:nvPicPr>
        <p:blipFill rotWithShape="1">
          <a:blip r:embed="rId4">
            <a:alphaModFix/>
          </a:blip>
          <a:srcRect b="0" l="328" r="0" t="665"/>
          <a:stretch/>
        </p:blipFill>
        <p:spPr>
          <a:xfrm>
            <a:off x="1776150" y="2592338"/>
            <a:ext cx="5591699" cy="5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1"/>
          <p:cNvSpPr txBox="1"/>
          <p:nvPr>
            <p:ph idx="1" type="body"/>
          </p:nvPr>
        </p:nvSpPr>
        <p:spPr>
          <a:xfrm>
            <a:off x="1702900" y="3265675"/>
            <a:ext cx="573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Example of English speech translated into Spanish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2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Live Color Detection</a:t>
            </a:r>
            <a:endParaRPr/>
          </a:p>
        </p:txBody>
      </p:sp>
      <p:sp>
        <p:nvSpPr>
          <p:cNvPr id="623" name="Google Shape;623;p52"/>
          <p:cNvSpPr txBox="1"/>
          <p:nvPr>
            <p:ph idx="1" type="body"/>
          </p:nvPr>
        </p:nvSpPr>
        <p:spPr>
          <a:xfrm>
            <a:off x="510525" y="1242275"/>
            <a:ext cx="4804800" cy="3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600">
                <a:solidFill>
                  <a:schemeClr val="lt1"/>
                </a:solidFill>
              </a:rPr>
              <a:t>OpenCV</a:t>
            </a:r>
            <a:r>
              <a:rPr lang="en" sz="1600">
                <a:solidFill>
                  <a:schemeClr val="lt1"/>
                </a:solidFill>
              </a:rPr>
              <a:t> is a versatile computer vision library for image and video analysis.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Provides a comprehensive set of functions that can be used for color space conversions, thresholding, and various other operations crucial for color detection.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Designed to handle real-time processing of video streams and frames.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Optimized for resource-constrained platforms like the ESP32S3.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Popular with a strong community and continuous support.</a:t>
            </a:r>
            <a:endParaRPr/>
          </a:p>
        </p:txBody>
      </p:sp>
      <p:sp>
        <p:nvSpPr>
          <p:cNvPr id="624" name="Google Shape;624;p52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K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25" name="Google Shape;625;p52"/>
          <p:cNvPicPr preferRelativeResize="0"/>
          <p:nvPr/>
        </p:nvPicPr>
        <p:blipFill rotWithShape="1">
          <a:blip r:embed="rId3">
            <a:alphaModFix/>
          </a:blip>
          <a:srcRect b="13564" l="6325" r="44862" t="2550"/>
          <a:stretch/>
        </p:blipFill>
        <p:spPr>
          <a:xfrm>
            <a:off x="5675550" y="1517725"/>
            <a:ext cx="3093051" cy="2468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3"/>
          <p:cNvSpPr txBox="1"/>
          <p:nvPr>
            <p:ph type="title"/>
          </p:nvPr>
        </p:nvSpPr>
        <p:spPr>
          <a:xfrm>
            <a:off x="1336876" y="332886"/>
            <a:ext cx="6470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GUI Design</a:t>
            </a:r>
            <a:endParaRPr/>
          </a:p>
        </p:txBody>
      </p:sp>
      <p:sp>
        <p:nvSpPr>
          <p:cNvPr id="631" name="Google Shape;631;p53"/>
          <p:cNvSpPr txBox="1"/>
          <p:nvPr>
            <p:ph idx="1" type="body"/>
          </p:nvPr>
        </p:nvSpPr>
        <p:spPr>
          <a:xfrm>
            <a:off x="450475" y="1213800"/>
            <a:ext cx="4879800" cy="3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Minimalist Design: Focuses on essential information and functions to avoid overwhelming users.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Optimized Text Sizes: Carefully selected font sizes for easy readability.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High Contrast for Readability: Ensures clear visibility under different lighting conditions.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600">
                <a:solidFill>
                  <a:schemeClr val="lt1"/>
                </a:solidFill>
              </a:rPr>
              <a:t>SquareLine </a:t>
            </a:r>
            <a:r>
              <a:rPr lang="en" sz="1600">
                <a:solidFill>
                  <a:schemeClr val="lt1"/>
                </a:solidFill>
              </a:rPr>
              <a:t>is a</a:t>
            </a:r>
            <a:r>
              <a:rPr b="1" lang="en" sz="1600">
                <a:solidFill>
                  <a:schemeClr val="lt1"/>
                </a:solidFill>
              </a:rPr>
              <a:t> </a:t>
            </a:r>
            <a:r>
              <a:rPr lang="en" sz="1600">
                <a:solidFill>
                  <a:schemeClr val="lt1"/>
                </a:solidFill>
              </a:rPr>
              <a:t>cross-platform app that comes with a visual drag-and-drop interface that allows us to customize UI elements with  real time </a:t>
            </a:r>
            <a:r>
              <a:rPr lang="en" sz="1600"/>
              <a:t>preview features </a:t>
            </a:r>
            <a:r>
              <a:rPr lang="en" sz="1600">
                <a:solidFill>
                  <a:schemeClr val="lt1"/>
                </a:solidFill>
              </a:rPr>
              <a:t>without the need for extensive coding.</a:t>
            </a:r>
            <a:endParaRPr sz="1600"/>
          </a:p>
        </p:txBody>
      </p:sp>
      <p:sp>
        <p:nvSpPr>
          <p:cNvPr id="632" name="Google Shape;632;p53"/>
          <p:cNvSpPr txBox="1"/>
          <p:nvPr/>
        </p:nvSpPr>
        <p:spPr>
          <a:xfrm>
            <a:off x="270275" y="4534500"/>
            <a:ext cx="64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K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3" name="Google Shape;633;p53"/>
          <p:cNvPicPr preferRelativeResize="0"/>
          <p:nvPr/>
        </p:nvPicPr>
        <p:blipFill rotWithShape="1">
          <a:blip r:embed="rId3">
            <a:alphaModFix/>
          </a:blip>
          <a:srcRect b="12080" l="0" r="0" t="0"/>
          <a:stretch/>
        </p:blipFill>
        <p:spPr>
          <a:xfrm>
            <a:off x="5602800" y="1661225"/>
            <a:ext cx="3253676" cy="21036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 txBox="1"/>
          <p:nvPr>
            <p:ph type="title"/>
          </p:nvPr>
        </p:nvSpPr>
        <p:spPr>
          <a:xfrm>
            <a:off x="1431475" y="227775"/>
            <a:ext cx="6363000" cy="52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Introduction: What is IRAS?</a:t>
            </a:r>
            <a:endParaRPr sz="3600"/>
          </a:p>
        </p:txBody>
      </p:sp>
      <p:pic>
        <p:nvPicPr>
          <p:cNvPr id="345" name="Google Shape;3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00" y="901875"/>
            <a:ext cx="4072200" cy="288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6" name="Google Shape;346;p27"/>
          <p:cNvSpPr txBox="1"/>
          <p:nvPr/>
        </p:nvSpPr>
        <p:spPr>
          <a:xfrm>
            <a:off x="2535900" y="4052475"/>
            <a:ext cx="44253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Intricate Real-Time Assisted Spectacles (Speech-to-Text and Color Detection Glasses)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7" name="Google Shape;3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400" y="901875"/>
            <a:ext cx="2998200" cy="299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8" name="Google Shape;348;p27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4"/>
          <p:cNvSpPr txBox="1"/>
          <p:nvPr>
            <p:ph type="title"/>
          </p:nvPr>
        </p:nvSpPr>
        <p:spPr>
          <a:xfrm>
            <a:off x="2529738" y="255890"/>
            <a:ext cx="408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" sz="3600"/>
              <a:t>Mobile app</a:t>
            </a:r>
            <a:endParaRPr/>
          </a:p>
        </p:txBody>
      </p:sp>
      <p:sp>
        <p:nvSpPr>
          <p:cNvPr id="639" name="Google Shape;639;p54"/>
          <p:cNvSpPr txBox="1"/>
          <p:nvPr>
            <p:ph idx="1" type="body"/>
          </p:nvPr>
        </p:nvSpPr>
        <p:spPr>
          <a:xfrm>
            <a:off x="255250" y="1113300"/>
            <a:ext cx="5240100" cy="4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User-Friendly Interface: Eliminates the need for physical buttons or complex gestures, ensuring discretion.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Extended Functionality: Offering personalized settings and connectivity with other devices.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Over-the-Air (OTA) Updates: Serves as a platform for seamless firmware and software updates. Facilitates remote troubleshooting and maintenance.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Current Mobile App Options: Blynk, Ubidots, ThingSpeak, Cayenne, and MQTT Dash.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>
                <a:solidFill>
                  <a:schemeClr val="lt1"/>
                </a:solidFill>
              </a:rPr>
              <a:t>Considerations for Future Development: Custom Mobile App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640" name="Google Shape;640;p54"/>
          <p:cNvSpPr txBox="1"/>
          <p:nvPr/>
        </p:nvSpPr>
        <p:spPr>
          <a:xfrm>
            <a:off x="165150" y="4519450"/>
            <a:ext cx="64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K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1" name="Google Shape;6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160" y="1293474"/>
            <a:ext cx="3195266" cy="34061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5"/>
          <p:cNvSpPr txBox="1"/>
          <p:nvPr/>
        </p:nvSpPr>
        <p:spPr>
          <a:xfrm>
            <a:off x="385200" y="2512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Administrative Content</a:t>
            </a:r>
            <a:endParaRPr b="1" sz="36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47" name="Google Shape;647;p55"/>
          <p:cNvSpPr txBox="1"/>
          <p:nvPr/>
        </p:nvSpPr>
        <p:spPr>
          <a:xfrm>
            <a:off x="295325" y="924325"/>
            <a:ext cx="25992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Budget</a:t>
            </a:r>
            <a:endParaRPr b="1" sz="18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Battery Pack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</a:t>
            </a: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$15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Raspberry Pi Zero 2 W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$15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Xiao ESP32S3 Sense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</a:t>
            </a: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$25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OV5640 Camera 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$25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Micro Display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$6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Frame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$10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Lenses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  $90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Total: $186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48" name="Google Shape;648;p55"/>
          <p:cNvSpPr txBox="1"/>
          <p:nvPr/>
        </p:nvSpPr>
        <p:spPr>
          <a:xfrm>
            <a:off x="3214850" y="924325"/>
            <a:ext cx="3014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Progress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Purchased and received all components 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100% completed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Color Detection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20% completed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Live Transcription / Translation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80% completed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Mobile App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0% completed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Camera Lens Design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80% completed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Near Eye Projection Design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○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55% completed</a:t>
            </a:r>
            <a:endParaRPr b="1" sz="2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49" name="Google Shape;649;p55"/>
          <p:cNvSpPr txBox="1"/>
          <p:nvPr/>
        </p:nvSpPr>
        <p:spPr>
          <a:xfrm>
            <a:off x="6316800" y="924325"/>
            <a:ext cx="24420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Plans for Completion</a:t>
            </a:r>
            <a:endParaRPr b="1" sz="18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Weekly meetings to track progress of each subsystem.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Test to ensure each part runs smoothly and electrical issues are resolved early on.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Use Jira to set weekly objectives.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50" name="Google Shape;650;p55"/>
          <p:cNvSpPr txBox="1"/>
          <p:nvPr/>
        </p:nvSpPr>
        <p:spPr>
          <a:xfrm>
            <a:off x="8417175" y="461852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6"/>
          <p:cNvSpPr txBox="1"/>
          <p:nvPr/>
        </p:nvSpPr>
        <p:spPr>
          <a:xfrm>
            <a:off x="385200" y="2512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Project IRAS</a:t>
            </a:r>
            <a:endParaRPr b="1" sz="36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56" name="Google Shape;656;p56"/>
          <p:cNvSpPr txBox="1"/>
          <p:nvPr/>
        </p:nvSpPr>
        <p:spPr>
          <a:xfrm>
            <a:off x="649200" y="1624125"/>
            <a:ext cx="810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7" name="Google Shape;657;p56"/>
          <p:cNvSpPr txBox="1"/>
          <p:nvPr/>
        </p:nvSpPr>
        <p:spPr>
          <a:xfrm>
            <a:off x="1334400" y="990100"/>
            <a:ext cx="647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Working towards improving the quality of life for those with color blindness, hearing issues, and to break language barriers.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8" name="Google Shape;6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1800" y="2261600"/>
            <a:ext cx="2740400" cy="2740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"/>
          <p:cNvSpPr txBox="1"/>
          <p:nvPr>
            <p:ph type="ctrTitle"/>
          </p:nvPr>
        </p:nvSpPr>
        <p:spPr>
          <a:xfrm>
            <a:off x="421848" y="457912"/>
            <a:ext cx="52047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600"/>
              <a:t>Motivations and Goals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314905" y="1203270"/>
            <a:ext cx="54186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❖"/>
            </a:pPr>
            <a:r>
              <a:rPr b="0" i="0" lang="en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Millions of people are affected by deafness and color blindness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❖"/>
            </a:pPr>
            <a:r>
              <a:rPr lang="en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We want to create a functional and wearable device that will display live captions and highlight areas that have certain colors.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❖"/>
            </a:pPr>
            <a:r>
              <a:rPr lang="en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This will help the deaf/hard of hearing, elderly, color blind people, and help people who want to improve their comprehension of other languages.</a:t>
            </a:r>
            <a:endParaRPr b="0" i="0" sz="11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5" name="Google Shape;3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275" y="2840550"/>
            <a:ext cx="2052599" cy="2052599"/>
          </a:xfrm>
          <a:prstGeom prst="rect">
            <a:avLst/>
          </a:prstGeom>
          <a:noFill/>
          <a:ln cap="flat" cmpd="sng" w="19050">
            <a:solidFill>
              <a:srgbClr val="0B637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6" name="Google Shape;3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5105" y="526875"/>
            <a:ext cx="3176494" cy="2044868"/>
          </a:xfrm>
          <a:prstGeom prst="rect">
            <a:avLst/>
          </a:prstGeom>
          <a:noFill/>
          <a:ln cap="flat" cmpd="sng" w="28575">
            <a:solidFill>
              <a:srgbClr val="0B637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/>
          <p:nvPr>
            <p:ph type="title"/>
          </p:nvPr>
        </p:nvSpPr>
        <p:spPr>
          <a:xfrm>
            <a:off x="3360505" y="115747"/>
            <a:ext cx="2423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46913"/>
              <a:buNone/>
            </a:pPr>
            <a:r>
              <a:rPr lang="en" sz="3600"/>
              <a:t>Objectives</a:t>
            </a:r>
            <a:endParaRPr sz="3600"/>
          </a:p>
        </p:txBody>
      </p:sp>
      <p:sp>
        <p:nvSpPr>
          <p:cNvPr id="362" name="Google Shape;362;p29"/>
          <p:cNvSpPr txBox="1"/>
          <p:nvPr/>
        </p:nvSpPr>
        <p:spPr>
          <a:xfrm>
            <a:off x="142699" y="683000"/>
            <a:ext cx="8203200" cy="4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★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The Parts, The Systems, and The Photonics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Gather parts provided 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Design multiple optical systems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■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AR projection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■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Wide Angle Camera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Perfect each optical design with trial and errors 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Ta Da! We made the photonics needed for our glasses.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★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Implement real-time subtitles, and translation for face-to-face conversations.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Setup a speech to text service, display transcriptions.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★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Develop a color detection system to aid color-blind users.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Utilize OpenCV to detect colors, display a bounding box around those colors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★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Develop a mobile app for remote control of the glasses.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Optimally we’ll use existing options such as Blynk.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AutoNum type="alphaLcPeriod"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We want to control which mode is active, and configure the settings for both modes.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"/>
          <p:cNvSpPr txBox="1"/>
          <p:nvPr>
            <p:ph type="title"/>
          </p:nvPr>
        </p:nvSpPr>
        <p:spPr>
          <a:xfrm>
            <a:off x="243475" y="245275"/>
            <a:ext cx="7434600" cy="6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Engineering Specifications </a:t>
            </a:r>
            <a:endParaRPr sz="3600"/>
          </a:p>
        </p:txBody>
      </p:sp>
      <p:sp>
        <p:nvSpPr>
          <p:cNvPr id="368" name="Google Shape;368;p30"/>
          <p:cNvSpPr txBox="1"/>
          <p:nvPr/>
        </p:nvSpPr>
        <p:spPr>
          <a:xfrm>
            <a:off x="1014450" y="1248000"/>
            <a:ext cx="7115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369" name="Google Shape;369;p30"/>
          <p:cNvGraphicFramePr/>
          <p:nvPr/>
        </p:nvGraphicFramePr>
        <p:xfrm>
          <a:off x="669725" y="914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{49EF0A26-6B53-4D5B-AFB7-6BCC05DEA370}</a:tableStyleId>
              </a:tblPr>
              <a:tblGrid>
                <a:gridCol w="2413000"/>
                <a:gridCol w="2413000"/>
                <a:gridCol w="2413000"/>
              </a:tblGrid>
              <a:tr h="383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100"/>
                        <a:t>Components</a:t>
                      </a:r>
                      <a:endParaRPr b="1" sz="1100"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100"/>
                        <a:t>Parameters</a:t>
                      </a:r>
                      <a:endParaRPr b="1" sz="1100"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100"/>
                        <a:t>Specifications</a:t>
                      </a:r>
                      <a:endParaRPr b="1" sz="1100"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405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MCU: ESP32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L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Processing Power, RAM, Memory Capacity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 GHz, 8MB, up to 32 GBs of external storage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Antenna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Transmission Range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50m-100m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87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Camera: OV5640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Resolution and FOV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Between 2-5 MP. FOV; ~60 - 80 Degrees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Micro-OLED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Text and Color Accuracy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&gt;80%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Frame of Lense Designs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Weight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~500 grams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Battery*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Longevity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/>
                        <a:t>~1 hour</a:t>
                      </a:r>
                      <a:endParaRPr/>
                    </a:p>
                  </a:txBody>
                  <a:tcPr marT="63500" marB="63500" marR="63500" marL="63500">
                    <a:lnL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4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M12 Lenses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L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Distortion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~1% error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R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05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Near Eye Display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L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Size and Transparency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1.5 Inches diagonal, 90% transparent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63500" marB="63500" marR="63500" marL="63500">
                    <a:lnR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70" name="Google Shape;370;p30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1"/>
          <p:cNvSpPr/>
          <p:nvPr/>
        </p:nvSpPr>
        <p:spPr>
          <a:xfrm>
            <a:off x="913700" y="882300"/>
            <a:ext cx="7317300" cy="389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6" name="Google Shape;376;p31"/>
          <p:cNvSpPr txBox="1"/>
          <p:nvPr/>
        </p:nvSpPr>
        <p:spPr>
          <a:xfrm>
            <a:off x="2526150" y="143400"/>
            <a:ext cx="409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Hardware Design</a:t>
            </a:r>
            <a:endParaRPr/>
          </a:p>
        </p:txBody>
      </p:sp>
      <p:pic>
        <p:nvPicPr>
          <p:cNvPr id="377" name="Google Shape;3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000" y="935025"/>
            <a:ext cx="396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1"/>
          <p:cNvSpPr/>
          <p:nvPr/>
        </p:nvSpPr>
        <p:spPr>
          <a:xfrm>
            <a:off x="4221750" y="2139050"/>
            <a:ext cx="700500" cy="73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9" name="Google Shape;379;p31"/>
          <p:cNvSpPr/>
          <p:nvPr/>
        </p:nvSpPr>
        <p:spPr>
          <a:xfrm>
            <a:off x="4449900" y="2226000"/>
            <a:ext cx="244200" cy="241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0" name="Google Shape;380;p31"/>
          <p:cNvSpPr/>
          <p:nvPr/>
        </p:nvSpPr>
        <p:spPr>
          <a:xfrm>
            <a:off x="2936250" y="3025850"/>
            <a:ext cx="1285500" cy="798000"/>
          </a:xfrm>
          <a:prstGeom prst="parallelogram">
            <a:avLst>
              <a:gd fmla="val 25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2526150" y="2954900"/>
            <a:ext cx="192900" cy="9399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2" name="Google Shape;382;p31"/>
          <p:cNvSpPr/>
          <p:nvPr/>
        </p:nvSpPr>
        <p:spPr>
          <a:xfrm rot="1780862">
            <a:off x="2661276" y="1518412"/>
            <a:ext cx="567683" cy="117067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83" name="Google Shape;383;p31"/>
          <p:cNvCxnSpPr>
            <a:endCxn id="381" idx="0"/>
          </p:cNvCxnSpPr>
          <p:nvPr/>
        </p:nvCxnSpPr>
        <p:spPr>
          <a:xfrm flipH="1">
            <a:off x="2622600" y="2600300"/>
            <a:ext cx="29700" cy="3546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31"/>
          <p:cNvCxnSpPr>
            <a:stCxn id="381" idx="0"/>
            <a:endCxn id="382" idx="2"/>
          </p:cNvCxnSpPr>
          <p:nvPr/>
        </p:nvCxnSpPr>
        <p:spPr>
          <a:xfrm flipH="1" rot="10800000">
            <a:off x="2622600" y="2612300"/>
            <a:ext cx="33000" cy="3426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5" name="Google Shape;385;p31"/>
          <p:cNvCxnSpPr>
            <a:stCxn id="378" idx="1"/>
            <a:endCxn id="382" idx="3"/>
          </p:cNvCxnSpPr>
          <p:nvPr/>
        </p:nvCxnSpPr>
        <p:spPr>
          <a:xfrm rot="10800000">
            <a:off x="3191850" y="2244200"/>
            <a:ext cx="1029900" cy="2643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6" name="Google Shape;386;p31"/>
          <p:cNvCxnSpPr>
            <a:stCxn id="381" idx="3"/>
            <a:endCxn id="380" idx="5"/>
          </p:cNvCxnSpPr>
          <p:nvPr/>
        </p:nvCxnSpPr>
        <p:spPr>
          <a:xfrm>
            <a:off x="2719050" y="3424850"/>
            <a:ext cx="317100" cy="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31"/>
          <p:cNvSpPr/>
          <p:nvPr/>
        </p:nvSpPr>
        <p:spPr>
          <a:xfrm>
            <a:off x="4638900" y="2653400"/>
            <a:ext cx="192900" cy="1596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8" name="Google Shape;388;p31"/>
          <p:cNvSpPr txBox="1"/>
          <p:nvPr/>
        </p:nvSpPr>
        <p:spPr>
          <a:xfrm>
            <a:off x="1224200" y="1635625"/>
            <a:ext cx="1029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Primary MCU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1272225" y="3253550"/>
            <a:ext cx="7824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Display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0" name="Google Shape;390;p31"/>
          <p:cNvSpPr txBox="1"/>
          <p:nvPr/>
        </p:nvSpPr>
        <p:spPr>
          <a:xfrm>
            <a:off x="3141300" y="4001800"/>
            <a:ext cx="1029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Reflector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4171200" y="1368050"/>
            <a:ext cx="7824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Camera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6073300" y="1753375"/>
            <a:ext cx="1029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Secondary MCU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6491700" y="3247550"/>
            <a:ext cx="11865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Microphone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4" name="Google Shape;394;p31"/>
          <p:cNvSpPr/>
          <p:nvPr/>
        </p:nvSpPr>
        <p:spPr>
          <a:xfrm rot="1856151">
            <a:off x="2916470" y="1692643"/>
            <a:ext cx="316878" cy="34286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5" name="Google Shape;395;p31"/>
          <p:cNvSpPr txBox="1"/>
          <p:nvPr/>
        </p:nvSpPr>
        <p:spPr>
          <a:xfrm>
            <a:off x="2559950" y="969838"/>
            <a:ext cx="10299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Bluetooth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96" name="Google Shape;396;p31"/>
          <p:cNvCxnSpPr>
            <a:stCxn id="388" idx="3"/>
            <a:endCxn id="382" idx="1"/>
          </p:cNvCxnSpPr>
          <p:nvPr/>
        </p:nvCxnSpPr>
        <p:spPr>
          <a:xfrm>
            <a:off x="2254100" y="1947175"/>
            <a:ext cx="444300" cy="15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31"/>
          <p:cNvCxnSpPr>
            <a:endCxn id="389" idx="3"/>
          </p:cNvCxnSpPr>
          <p:nvPr/>
        </p:nvCxnSpPr>
        <p:spPr>
          <a:xfrm rot="10800000">
            <a:off x="2054625" y="3424850"/>
            <a:ext cx="471600" cy="28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31"/>
          <p:cNvCxnSpPr>
            <a:stCxn id="390" idx="0"/>
            <a:endCxn id="380" idx="4"/>
          </p:cNvCxnSpPr>
          <p:nvPr/>
        </p:nvCxnSpPr>
        <p:spPr>
          <a:xfrm rot="10800000">
            <a:off x="3579150" y="3823900"/>
            <a:ext cx="77100" cy="177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31"/>
          <p:cNvCxnSpPr>
            <a:stCxn id="395" idx="2"/>
            <a:endCxn id="394" idx="0"/>
          </p:cNvCxnSpPr>
          <p:nvPr/>
        </p:nvCxnSpPr>
        <p:spPr>
          <a:xfrm>
            <a:off x="3074900" y="1371538"/>
            <a:ext cx="88200" cy="345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31"/>
          <p:cNvCxnSpPr>
            <a:stCxn id="391" idx="2"/>
            <a:endCxn id="379" idx="0"/>
          </p:cNvCxnSpPr>
          <p:nvPr/>
        </p:nvCxnSpPr>
        <p:spPr>
          <a:xfrm>
            <a:off x="4562400" y="1769750"/>
            <a:ext cx="9600" cy="456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31"/>
          <p:cNvCxnSpPr>
            <a:stCxn id="387" idx="4"/>
            <a:endCxn id="393" idx="1"/>
          </p:cNvCxnSpPr>
          <p:nvPr/>
        </p:nvCxnSpPr>
        <p:spPr>
          <a:xfrm>
            <a:off x="4831800" y="2813000"/>
            <a:ext cx="1659900" cy="61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02" name="Google Shape;402;p31"/>
          <p:cNvCxnSpPr>
            <a:stCxn id="392" idx="1"/>
            <a:endCxn id="378" idx="3"/>
          </p:cNvCxnSpPr>
          <p:nvPr/>
        </p:nvCxnSpPr>
        <p:spPr>
          <a:xfrm flipH="1">
            <a:off x="4922200" y="2064925"/>
            <a:ext cx="1151100" cy="443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03" name="Google Shape;403;p31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"/>
          <p:cNvSpPr txBox="1"/>
          <p:nvPr/>
        </p:nvSpPr>
        <p:spPr>
          <a:xfrm>
            <a:off x="1884300" y="108400"/>
            <a:ext cx="537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Hardware Schematic</a:t>
            </a:r>
            <a:endParaRPr/>
          </a:p>
        </p:txBody>
      </p:sp>
      <p:pic>
        <p:nvPicPr>
          <p:cNvPr id="409" name="Google Shape;4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488" y="921000"/>
            <a:ext cx="5680965" cy="3848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0" name="Google Shape;410;p32"/>
          <p:cNvSpPr/>
          <p:nvPr/>
        </p:nvSpPr>
        <p:spPr>
          <a:xfrm>
            <a:off x="4077375" y="3577150"/>
            <a:ext cx="288300" cy="13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11" name="Google Shape;4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9750" y="3530938"/>
            <a:ext cx="832275" cy="2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>
            <a:off x="291350" y="4664675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 txBox="1"/>
          <p:nvPr/>
        </p:nvSpPr>
        <p:spPr>
          <a:xfrm>
            <a:off x="385200" y="66700"/>
            <a:ext cx="83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Current Technological Comparison </a:t>
            </a:r>
            <a:endParaRPr/>
          </a:p>
        </p:txBody>
      </p:sp>
      <p:graphicFrame>
        <p:nvGraphicFramePr>
          <p:cNvPr id="418" name="Google Shape;418;p33"/>
          <p:cNvGraphicFramePr/>
          <p:nvPr/>
        </p:nvGraphicFramePr>
        <p:xfrm>
          <a:off x="385200" y="805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{49EF0A26-6B53-4D5B-AFB7-6BCC05DEA370}</a:tableStyleId>
              </a:tblPr>
              <a:tblGrid>
                <a:gridCol w="2042425"/>
                <a:gridCol w="2042425"/>
                <a:gridCol w="2042425"/>
                <a:gridCol w="2042425"/>
              </a:tblGrid>
              <a:tr h="476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Colorblind Glasses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Transcribe Glass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XRAI Glasses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Details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Effective for those with certain color blindness. Lacks customization and environmental factors.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Easy to use. Has closed captions. MUST have frame. Low quality.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AI Assistance. Customizable on smartphone. Lack of other accessibility accommodations.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Tweaks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Expand customizability for color blindness.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Enhance flexibility for non glasses users.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Make sure both hearing impaired and color blind users are accommodate.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Imagery 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19" name="Google Shape;4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550" y="4037725"/>
            <a:ext cx="1411800" cy="738900"/>
          </a:xfrm>
          <a:prstGeom prst="roundRect">
            <a:avLst>
              <a:gd fmla="val 432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0" name="Google Shape;4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487" y="3988825"/>
            <a:ext cx="1230600" cy="836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1" name="Google Shape;4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908371" y="3999486"/>
            <a:ext cx="1411800" cy="815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2" name="Google Shape;422;p33"/>
          <p:cNvSpPr txBox="1"/>
          <p:nvPr/>
        </p:nvSpPr>
        <p:spPr>
          <a:xfrm>
            <a:off x="8672400" y="4699800"/>
            <a:ext cx="4716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</a:t>
            </a:r>
            <a:endParaRPr sz="1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